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9.12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6" r:id="rId4"/>
    <p:sldId id="260" r:id="rId5"/>
    <p:sldId id="261" r:id="rId6"/>
    <p:sldId id="262" r:id="rId7"/>
    <p:sldId id="269" r:id="rId8"/>
    <p:sldId id="268" r:id="rId9"/>
    <p:sldId id="267" r:id="rId10"/>
  </p:sldIdLst>
  <p:sldSz cx="12192000" cy="6858000"/>
  <p:notesSz cx="6858000" cy="9144000"/>
  <p:custDataLst>
    <p:tags r:id="rId11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9.xml" /><Relationship Id="rId11" Type="http://schemas.openxmlformats.org/officeDocument/2006/relationships/tags" Target="tags/tag1.xml" /><Relationship Id="rId12" Type="http://schemas.openxmlformats.org/officeDocument/2006/relationships/presProps" Target="presProps.xml" /><Relationship Id="rId13" Type="http://schemas.openxmlformats.org/officeDocument/2006/relationships/viewProps" Target="viewProps.xml" /><Relationship Id="rId14" Type="http://schemas.openxmlformats.org/officeDocument/2006/relationships/theme" Target="theme/theme1.xml" /><Relationship Id="rId15" Type="http://schemas.openxmlformats.org/officeDocument/2006/relationships/tableStyles" Target="tableStyles.xml" /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70265-4C7B-4AFA-B263-52A6F5D17D88}" type="datetimeFigureOut">
              <a:rPr lang="ru-RU" smtClean="0"/>
              <a:t>07.05.2024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9D562-8692-45DD-A0DD-CC93E435C8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4330872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70265-4C7B-4AFA-B263-52A6F5D17D88}" type="datetimeFigureOut">
              <a:rPr lang="ru-RU" smtClean="0"/>
              <a:t>07.05.2024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9D562-8692-45DD-A0DD-CC93E435C8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9459534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70265-4C7B-4AFA-B263-52A6F5D17D88}" type="datetimeFigureOut">
              <a:rPr lang="ru-RU" smtClean="0"/>
              <a:t>07.05.2024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69D562-8692-45DD-A0DD-CC93E435C8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748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png" /><Relationship Id="rId3" Type="http://schemas.openxmlformats.org/officeDocument/2006/relationships/image" Target="../media/image2.png" /><Relationship Id="rId4" Type="http://schemas.openxmlformats.org/officeDocument/2006/relationships/image" Target="../media/image3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4.jpeg" /><Relationship Id="rId3" Type="http://schemas.openxmlformats.org/officeDocument/2006/relationships/image" Target="../media/image5.jpeg" /><Relationship Id="rId4" Type="http://schemas.openxmlformats.org/officeDocument/2006/relationships/image" Target="../media/image6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7.jpeg" /><Relationship Id="rId3" Type="http://schemas.openxmlformats.org/officeDocument/2006/relationships/image" Target="../media/image5.jpeg" /><Relationship Id="rId4" Type="http://schemas.openxmlformats.org/officeDocument/2006/relationships/image" Target="../media/image8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9.jpeg" /><Relationship Id="rId3" Type="http://schemas.openxmlformats.org/officeDocument/2006/relationships/image" Target="../media/image10.jpeg" /><Relationship Id="rId4" Type="http://schemas.openxmlformats.org/officeDocument/2006/relationships/image" Target="../media/image11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2.jpeg" /><Relationship Id="rId3" Type="http://schemas.openxmlformats.org/officeDocument/2006/relationships/image" Target="../media/image13.jpeg" /><Relationship Id="rId4" Type="http://schemas.openxmlformats.org/officeDocument/2006/relationships/image" Target="../media/image5.jpe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4.png" /><Relationship Id="rId3" Type="http://schemas.openxmlformats.org/officeDocument/2006/relationships/image" Target="../media/image5.jpeg" /><Relationship Id="rId4" Type="http://schemas.openxmlformats.org/officeDocument/2006/relationships/image" Target="../media/image15.jpeg" /><Relationship Id="rId5" Type="http://schemas.openxmlformats.org/officeDocument/2006/relationships/image" Target="../media/image16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7.jpeg" /><Relationship Id="rId3" Type="http://schemas.openxmlformats.org/officeDocument/2006/relationships/image" Target="../media/image18.jpeg" /><Relationship Id="rId4" Type="http://schemas.openxmlformats.org/officeDocument/2006/relationships/image" Target="../media/image19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hyperlink" Target="https://ru.wikipedia.org/wiki/%D0%94%D0%B5%D0%BF%D1%83%D1%82%D0%B0%D1%82" TargetMode="External" /><Relationship Id="rId3" Type="http://schemas.openxmlformats.org/officeDocument/2006/relationships/hyperlink" Target="https://ru.wikipedia.org/wiki/%D0%9F%D0%B0%D0%BB%D0%B0%D1%82%D0%B0_%D0%BF%D1%80%D0%B5%D0%B4%D1%81%D1%82%D0%B0%D0%B2%D0%B8%D1%82%D0%B5%D0%BB%D0%B5%D0%B9_(%D0%91%D0%B5%D0%BB%D0%BE%D1%80%D1%83%D1%81%D1%81%D0%B8%D1%8F)" TargetMode="External" /><Relationship Id="rId4" Type="http://schemas.openxmlformats.org/officeDocument/2006/relationships/hyperlink" Target="https://ru.wikipedia.org/wiki/%D0%9D%D0%B0%D1%86%D0%B8%D0%BE%D0%BD%D0%B0%D0%BB%D1%8C%D0%BD%D0%BE%D0%B5_%D1%81%D0%BE%D0%B1%D1%80%D0%B0%D0%BD%D0%B8%D0%B5_(%D0%91%D0%B5%D0%BB%D0%BE%D1%80%D1%83%D1%81%D1%81%D0%B8%D1%8F)" TargetMode="External" /><Relationship Id="rId5" Type="http://schemas.openxmlformats.org/officeDocument/2006/relationships/hyperlink" Target="https://ru.wikipedia.org/wiki/%D0%A1%D0%BF%D0%B8%D1%81%D0%BE%D0%BA_%D0%B4%D0%B5%D0%BF%D1%83%D1%82%D0%B0%D1%82%D0%BE%D0%B2_%D0%9F%D0%B0%D0%BB%D0%B0%D1%82%D1%8B_%D0%BF%D1%80%D0%B5%D0%B4%D1%81%D1%82%D0%B0%D0%B2%D0%B8%D1%82%D0%B5%D0%BB%D0%B5%D0%B9_%D0%91%D0%B5%D0%BB%D0%BE%D1%80%D1%83%D1%81%D1%81%D0%B8%D0%B8_VII_%D1%81%D0%BE%D0%B7%D1%8B%D0%B2%D0%B0" TargetMode="External" /><Relationship Id="rId6" Type="http://schemas.openxmlformats.org/officeDocument/2006/relationships/image" Target="../media/image20.jpeg" /><Relationship Id="rId7" Type="http://schemas.openxmlformats.org/officeDocument/2006/relationships/image" Target="../media/image18.jpeg" /><Relationship Id="rId8" Type="http://schemas.openxmlformats.org/officeDocument/2006/relationships/image" Target="../media/image21.jpe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22.jpeg" /><Relationship Id="rId3" Type="http://schemas.openxmlformats.org/officeDocument/2006/relationships/image" Target="../media/image14.png" /><Relationship Id="rId4" Type="http://schemas.openxmlformats.org/officeDocument/2006/relationships/image" Target="../media/image23.jpeg" /><Relationship Id="rId5" Type="http://schemas.openxmlformats.org/officeDocument/2006/relationships/image" Target="../media/image5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534390"/>
            <a:ext cx="9144000" cy="1876301"/>
          </a:xfrm>
        </p:spPr>
        <p:txBody>
          <a:bodyPr/>
          <a:lstStyle/>
          <a:p>
            <a:r>
              <a:rPr lang="ru-RU" b="0" i="0" smtClean="0">
                <a:solidFill>
                  <a:srgbClr val="FF0000"/>
                </a:solidFill>
                <a:effectLst/>
                <a:latin typeface="Roboto"/>
              </a:rPr>
              <a:t>Родина моя </a:t>
            </a:r>
            <a:br>
              <a:rPr lang="ru-RU" b="0" i="0" smtClean="0">
                <a:solidFill>
                  <a:srgbClr val="FF0000"/>
                </a:solidFill>
                <a:effectLst/>
                <a:latin typeface="Roboto"/>
              </a:rPr>
            </a:br>
            <a:r>
              <a:rPr lang="ru-RU" b="0" i="0" smtClean="0">
                <a:solidFill>
                  <a:srgbClr val="FF0000"/>
                </a:solidFill>
                <a:effectLst/>
                <a:latin typeface="Roboto"/>
              </a:rPr>
              <a:t>Беларусь в лицах</a:t>
            </a:r>
            <a:endParaRPr lang="ru-RU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1" y="2625213"/>
            <a:ext cx="6395884" cy="764823"/>
          </a:xfrm>
        </p:spPr>
        <p:txBody>
          <a:bodyPr>
            <a:normAutofit/>
          </a:bodyPr>
          <a:lstStyle/>
          <a:p>
            <a:r>
              <a:rPr lang="ru-RU" sz="4000" b="1" smtClean="0">
                <a:solidFill>
                  <a:schemeClr val="accent6">
                    <a:lumMod val="50000"/>
                  </a:schemeClr>
                </a:solidFill>
              </a:rPr>
              <a:t>Наши земляки - вилейчане</a:t>
            </a:r>
            <a:endParaRPr lang="ru-RU" sz="4000" b="1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5837" y="445823"/>
            <a:ext cx="1524132" cy="170702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3359" y="2308826"/>
            <a:ext cx="5347191" cy="454917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12375" y="3729011"/>
            <a:ext cx="2219136" cy="1810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661802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1900" y="365125"/>
            <a:ext cx="10391899" cy="1325563"/>
          </a:xfrm>
        </p:spPr>
        <p:txBody>
          <a:bodyPr/>
          <a:lstStyle/>
          <a:p>
            <a:r>
              <a:rPr lang="ru-RU" b="1">
                <a:solidFill>
                  <a:schemeClr val="accent1">
                    <a:lumMod val="75000"/>
                  </a:schemeClr>
                </a:solidFill>
              </a:rPr>
              <a:t>От весёлых стартов </a:t>
            </a:r>
            <a:br>
              <a:rPr lang="ru-RU" b="1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b="1" smtClean="0">
                <a:solidFill>
                  <a:schemeClr val="accent1">
                    <a:lumMod val="75000"/>
                  </a:schemeClr>
                </a:solidFill>
              </a:rPr>
              <a:t>до </a:t>
            </a:r>
            <a:r>
              <a:rPr lang="ru-RU" b="1">
                <a:solidFill>
                  <a:schemeClr val="accent1">
                    <a:lumMod val="75000"/>
                  </a:schemeClr>
                </a:solidFill>
              </a:rPr>
              <a:t>спортивных вершин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13860" y="1825625"/>
            <a:ext cx="7339940" cy="435133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b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Иван </a:t>
            </a:r>
            <a:r>
              <a:rPr lang="ru-RU" b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Владимирович Литвинович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белорусский </a:t>
            </a:r>
            <a:r>
              <a:rPr lang="ru-RU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батутист, 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чемпион Олимпийских игр 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2020, 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чемпион мира в командном зачёте и серебряный призёр в личном зачёте (2019). Мастер спорта международного класса Республики Беларусь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Окончил среднюю школу №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1г. Вилейки 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и Вилейский государственный колледж по специальности 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автослесарь,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Белорусский государственный университет 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физической 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культуры.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312" y="1690688"/>
            <a:ext cx="3022608" cy="393821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4037" y="196850"/>
            <a:ext cx="1990725" cy="162877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6929" y="4873831"/>
            <a:ext cx="1901042" cy="190104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508175318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smtClean="0">
                <a:solidFill>
                  <a:schemeClr val="accent1">
                    <a:lumMod val="50000"/>
                  </a:schemeClr>
                </a:solidFill>
              </a:rPr>
              <a:t>Семья – начало всех начал</a:t>
            </a:r>
            <a:endParaRPr lang="ru-RU" b="1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5187" y="3895105"/>
            <a:ext cx="11076039" cy="249382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mtClean="0"/>
              <a:t>	В </a:t>
            </a:r>
            <a:r>
              <a:rPr lang="ru-RU" b="1"/>
              <a:t>семье </a:t>
            </a:r>
            <a:r>
              <a:rPr lang="ru-RU" b="1">
                <a:solidFill>
                  <a:schemeClr val="accent6">
                    <a:lumMod val="50000"/>
                  </a:schemeClr>
                </a:solidFill>
              </a:rPr>
              <a:t>Олеси и Михаила Филистовичей </a:t>
            </a:r>
            <a:r>
              <a:rPr lang="ru-RU"/>
              <a:t>из деревни Седица Вилейского района </a:t>
            </a:r>
            <a:r>
              <a:rPr lang="ru-RU" smtClean="0"/>
              <a:t>воспитывается 10 детей.</a:t>
            </a:r>
            <a:r>
              <a:rPr lang="ru-RU"/>
              <a:t> Олеся Филистович уверена, что материнство — это ее призвание. </a:t>
            </a:r>
            <a:r>
              <a:rPr lang="ru-RU" smtClean="0"/>
              <a:t>Она принимает </a:t>
            </a:r>
            <a:r>
              <a:rPr lang="ru-RU"/>
              <a:t>каждого ребенка как данного Богом. Семья уже два года занимается фермерством. На выделенной государством в аренду земле выращивают </a:t>
            </a:r>
            <a:r>
              <a:rPr lang="ru-RU" smtClean="0"/>
              <a:t>овощи.</a:t>
            </a:r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7649" y="1369611"/>
            <a:ext cx="6338386" cy="25254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212" y="52981"/>
            <a:ext cx="1990725" cy="162877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8374" y="1369611"/>
            <a:ext cx="2427765" cy="2427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693996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>
                <a:solidFill>
                  <a:schemeClr val="accent1">
                    <a:lumMod val="50000"/>
                  </a:schemeClr>
                </a:solidFill>
              </a:rPr>
              <a:t>В этой красе величавой </a:t>
            </a:r>
            <a:br>
              <a:rPr lang="ru-RU" b="1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smtClean="0">
                <a:solidFill>
                  <a:schemeClr val="accent1">
                    <a:lumMod val="50000"/>
                  </a:schemeClr>
                </a:solidFill>
              </a:rPr>
              <a:t>есть </a:t>
            </a:r>
            <a:r>
              <a:rPr lang="ru-RU" b="1">
                <a:solidFill>
                  <a:schemeClr val="accent1">
                    <a:lumMod val="50000"/>
                  </a:schemeClr>
                </a:solidFill>
              </a:rPr>
              <a:t>доля труда моего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17621" y="1825625"/>
            <a:ext cx="7115618" cy="4351338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Кучко </a:t>
            </a:r>
            <a:r>
              <a:rPr lang="ru-RU" b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Геннадий </a:t>
            </a:r>
            <a:r>
              <a:rPr lang="ru-RU" b="1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Мечиславович 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всю 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свою трудовую деятельность посвятил 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земле. От 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рабочего совхоза " Ильянский " до директора ОАО «Нарочанские зори». 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ОАО 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"Нарочанские зори" является ведущим аграрным хозяйством Вилейского района. 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трудовые достижения Кучко Геннадий Мечиславович награждён медалью « За трудовые заслуги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 В 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2021 году Г.М.Кучко присвоено звание "Заслуженный работник сельского хозяйства Республики Беларусь". В 2022 году Геннадий Мечиславович назван Почётным гражданином Вилейского района. На слёте передовиков в марте 2023 года его удостоили звания "Человек года Вилейщины". </a:t>
            </a:r>
          </a:p>
          <a:p>
            <a:pPr marL="0" indent="0">
              <a:buNone/>
            </a:pPr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3558" y="1992898"/>
            <a:ext cx="3804063" cy="253207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3558" y="365125"/>
            <a:ext cx="1993565" cy="162777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0890" y="4557667"/>
            <a:ext cx="2111707" cy="2087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438757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>
                <a:solidFill>
                  <a:schemeClr val="accent1">
                    <a:lumMod val="50000"/>
                  </a:schemeClr>
                </a:solidFill>
              </a:rPr>
              <a:t>Хранители прекрасного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04402" y="2113808"/>
            <a:ext cx="7291069" cy="4063155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Казинец Михаил Антонович</a:t>
            </a:r>
          </a:p>
          <a:p>
            <a:pPr marL="0" indent="0" algn="just">
              <a:buNone/>
            </a:pPr>
            <a:r>
              <a:rPr lang="ru-RU" b="0" i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Засл</a:t>
            </a:r>
            <a:r>
              <a:rPr lang="ru-RU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уженный</a:t>
            </a:r>
            <a:r>
              <a:rPr lang="ru-RU" b="0" i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деятель искусств БССР (1978). Народный артист БССР (1987)</a:t>
            </a:r>
          </a:p>
          <a:p>
            <a:pPr marL="0" indent="0" algn="just">
              <a:buNone/>
            </a:pPr>
            <a:r>
              <a:rPr lang="ru-RU" b="0" i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Лауреат Государственной премии БССР (1984), премии Президента РБ «За духоўнае адраджэнне» (2002). Награжден Почетными грамотами Верховного Совета БССР (1975,1980), ЛитССР (1975), УССР (1983); орденами Дружбы народов (1981), Ф. Скорины (2008), Почета РБ (2017). Почетный гражданин Минской обл. (2013).</a:t>
            </a:r>
          </a:p>
          <a:p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650" y="1486172"/>
            <a:ext cx="4132553" cy="275641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6556" y="4242585"/>
            <a:ext cx="2243138" cy="224313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68876" y="365125"/>
            <a:ext cx="1990725" cy="162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374085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chemeClr val="accent1">
                    <a:lumMod val="50000"/>
                  </a:schemeClr>
                </a:solidFill>
              </a:rPr>
              <a:t>Славные имена в науке и образовании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14625" y="1825625"/>
            <a:ext cx="8877607" cy="435133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mtClean="0"/>
              <a:t>	</a:t>
            </a:r>
            <a:r>
              <a:rPr lang="ru-RU" b="1" err="1">
                <a:solidFill>
                  <a:schemeClr val="accent6">
                    <a:lumMod val="50000"/>
                  </a:schemeClr>
                </a:solidFill>
              </a:rPr>
              <a:t>Ахрем Афанасий </a:t>
            </a:r>
            <a:r>
              <a:rPr lang="ru-RU" b="1" smtClean="0">
                <a:solidFill>
                  <a:schemeClr val="accent6">
                    <a:lumMod val="50000"/>
                  </a:schemeClr>
                </a:solidFill>
              </a:rPr>
              <a:t>Андреевич </a:t>
            </a:r>
            <a:r>
              <a:rPr lang="ru-RU" smtClean="0"/>
              <a:t>– уроженец Вилейского района. Белорусский </a:t>
            </a:r>
            <a:r>
              <a:rPr lang="ru-RU"/>
              <a:t>советский химик-биоорганик. Академик АН БССР (1970), доктор химических наук (1960), профессор (1960). Окончил БПИ в 1934 году. В 1961—1962 годах А. А. Ахрем работал в Гарвардском и Стэнфордском университетах в лабораториях под руководством будущего Нобелевского лауреата Р. Б. Вудварда и профессора К. Джеросси. В 1963—1972 годах заведовал лабораторией химии кортикостероидов Института органической химии АН БССР. С 1974 года — директор Института биоорганической химии АН БССР, с 1973 года — член Президиума АН </a:t>
            </a:r>
            <a:r>
              <a:rPr lang="ru-RU" smtClean="0"/>
              <a:t>БССР.</a:t>
            </a:r>
            <a:r>
              <a:rPr lang="ru-RU">
                <a:latin typeface="Open Sans"/>
              </a:rPr>
              <a:t> Автор более 800 научных работ, в том числе 13 монографий и 100 изобретений.</a:t>
            </a:r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2583" y="1319613"/>
            <a:ext cx="682811" cy="50601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17084" y="61913"/>
            <a:ext cx="1990725" cy="162877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3376" y="1572619"/>
            <a:ext cx="2381250" cy="28575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332" y="4694944"/>
            <a:ext cx="1885337" cy="1885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780581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>
                <a:solidFill>
                  <a:srgbClr val="5B9BD5">
                    <a:lumMod val="75000"/>
                  </a:srgbClr>
                </a:solidFill>
              </a:rPr>
              <a:t>Защитники Отечества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90683" y="1825625"/>
            <a:ext cx="8731045" cy="4162220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b="1" smtClean="0">
                <a:solidFill>
                  <a:srgbClr val="000000"/>
                </a:solidFill>
                <a:cs typeface="Calibri" panose="020f0502020204030204" pitchFamily="34" charset="0"/>
              </a:rPr>
              <a:t>	</a:t>
            </a:r>
            <a:r>
              <a:rPr lang="ru-RU" b="1" err="1" smtClean="0">
                <a:solidFill>
                  <a:schemeClr val="accent6">
                    <a:lumMod val="50000"/>
                  </a:schemeClr>
                </a:solidFill>
                <a:cs typeface="Calibri" panose="020f0502020204030204" pitchFamily="34" charset="0"/>
              </a:rPr>
              <a:t>Колдубов </a:t>
            </a:r>
            <a:r>
              <a:rPr lang="ru-RU" b="1">
                <a:solidFill>
                  <a:schemeClr val="accent6">
                    <a:lumMod val="50000"/>
                  </a:schemeClr>
                </a:solidFill>
                <a:cs typeface="Calibri" panose="020f0502020204030204" pitchFamily="34" charset="0"/>
              </a:rPr>
              <a:t>Михаил </a:t>
            </a:r>
            <a:r>
              <a:rPr lang="ru-RU" b="1" smtClean="0">
                <a:solidFill>
                  <a:schemeClr val="accent6">
                    <a:lumMod val="50000"/>
                  </a:schemeClr>
                </a:solidFill>
                <a:cs typeface="Calibri" panose="020f0502020204030204" pitchFamily="34" charset="0"/>
              </a:rPr>
              <a:t>Ильич </a:t>
            </a:r>
            <a:r>
              <a:rPr lang="ru-RU" smtClean="0">
                <a:solidFill>
                  <a:srgbClr val="000000"/>
                </a:solidFill>
              </a:rPr>
              <a:t>– уроженец Вилейщины, советский военачальник. Герой </a:t>
            </a:r>
            <a:r>
              <a:rPr lang="ru-RU">
                <a:solidFill>
                  <a:srgbClr val="000000"/>
                </a:solidFill>
              </a:rPr>
              <a:t>Советского Союза. В Великую Отечественную войну — командир 128-й гвардейской горнострелковой </a:t>
            </a:r>
            <a:r>
              <a:rPr lang="ru-RU">
                <a:solidFill>
                  <a:srgbClr val="000000"/>
                </a:solidFill>
                <a:cs typeface="Calibri Light" panose="020f0302020204030204" pitchFamily="34" charset="0"/>
              </a:rPr>
              <a:t>дивизии</a:t>
            </a:r>
            <a:r>
              <a:rPr lang="ru-RU">
                <a:solidFill>
                  <a:srgbClr val="000000"/>
                </a:solidFill>
              </a:rPr>
              <a:t>. </a:t>
            </a:r>
            <a:r>
              <a:rPr lang="ru-RU" smtClean="0">
                <a:solidFill>
                  <a:srgbClr val="000000"/>
                </a:solidFill>
              </a:rPr>
              <a:t>Гвардии </a:t>
            </a:r>
            <a:r>
              <a:rPr lang="ru-RU">
                <a:solidFill>
                  <a:srgbClr val="000000"/>
                </a:solidFill>
              </a:rPr>
              <a:t>генерал-майор Колдубов отличился в Моравско-Остравской наступательной операции. Его дивизия, ведя активные боевые действия на оломоуцком направлении (с 10.3.1945 по 5.5.1945), сыграла решающую роль в освобождении крупных промышленных центров Чехословакии. Ею были форсированы реки Ольша, Одер, Морава, преодолены несколько хребтов Карпатских </a:t>
            </a:r>
            <a:r>
              <a:rPr lang="ru-RU" smtClean="0">
                <a:solidFill>
                  <a:srgbClr val="000000"/>
                </a:solidFill>
              </a:rPr>
              <a:t>гор.</a:t>
            </a:r>
            <a:endParaRPr lang="ru-RU">
              <a:solidFill>
                <a:srgbClr val="000000"/>
              </a:solidFill>
            </a:endParaRPr>
          </a:p>
          <a:p>
            <a:endParaRPr lang="en-US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9720" y="796972"/>
            <a:ext cx="2131681" cy="265415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60235" y="214019"/>
            <a:ext cx="1993565" cy="1627773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225" y="3706236"/>
            <a:ext cx="2448232" cy="2448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783624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>
                <a:solidFill>
                  <a:schemeClr val="accent1">
                    <a:lumMod val="75000"/>
                  </a:schemeClr>
                </a:solidFill>
              </a:rPr>
              <a:t>Преданные делу и стране</a:t>
            </a:r>
            <a:endParaRPr lang="en-US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13354" y="1690688"/>
            <a:ext cx="7740445" cy="44862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mtClean="0">
                <a:solidFill>
                  <a:srgbClr val="202122"/>
                </a:solidFill>
                <a:latin typeface="Arial" panose="020b0604020202020204" pitchFamily="34" charset="0"/>
              </a:rPr>
              <a:t> 	</a:t>
            </a:r>
          </a:p>
          <a:p>
            <a:pPr marL="0" indent="0" algn="just">
              <a:buNone/>
            </a:pPr>
            <a:r>
              <a:rPr lang="ru-RU" b="1" smtClean="0">
                <a:solidFill>
                  <a:srgbClr val="202122"/>
                </a:solidFill>
                <a:cs typeface="Calibri" panose="020f0502020204030204" pitchFamily="34" charset="0"/>
              </a:rPr>
              <a:t>	</a:t>
            </a:r>
            <a:r>
              <a:rPr lang="ru-RU" b="1" err="1" smtClean="0">
                <a:solidFill>
                  <a:schemeClr val="accent6">
                    <a:lumMod val="50000"/>
                  </a:schemeClr>
                </a:solidFill>
                <a:cs typeface="Calibri" panose="020f0502020204030204" pitchFamily="34" charset="0"/>
              </a:rPr>
              <a:t>Подлужная Людмила Брониславовна </a:t>
            </a:r>
            <a:r>
              <a:rPr lang="ru-RU" smtClean="0">
                <a:solidFill>
                  <a:schemeClr val="accent6">
                    <a:lumMod val="50000"/>
                  </a:schemeClr>
                </a:solidFill>
                <a:cs typeface="Calibri" panose="020f0502020204030204" pitchFamily="34" charset="0"/>
              </a:rPr>
              <a:t>-  Уроженка Вилейского района. Белорусский государственный деятель. Являлась </a:t>
            </a:r>
            <a:r>
              <a:rPr lang="ru-RU">
                <a:solidFill>
                  <a:schemeClr val="accent6">
                    <a:lumMod val="50000"/>
                  </a:schemeClr>
                </a:solidFill>
                <a:cs typeface="Calibri" panose="020f0502020204030204" pitchFamily="34" charset="0"/>
              </a:rPr>
              <a:t>членом Республиканского Совета руководителей учреждений дошкольного </a:t>
            </a:r>
            <a:r>
              <a:rPr lang="ru-RU" smtClean="0">
                <a:solidFill>
                  <a:schemeClr val="accent6">
                    <a:lumMod val="50000"/>
                  </a:schemeClr>
                </a:solidFill>
                <a:cs typeface="Calibri" panose="020f0502020204030204" pitchFamily="34" charset="0"/>
              </a:rPr>
              <a:t>образования. Избиралась </a:t>
            </a:r>
            <a:r>
              <a:rPr lang="ru-RU">
                <a:solidFill>
                  <a:schemeClr val="accent6">
                    <a:lumMod val="50000"/>
                  </a:schemeClr>
                </a:solidFill>
                <a:cs typeface="Calibri" panose="020f0502020204030204" pitchFamily="34" charset="0"/>
              </a:rPr>
              <a:t>депутатом районного Совета депутатов 25 и 26 созывов, депутатом областного Совета депутатов 27 созыва, депутатом Сеницкого сельского Совета депутатов 28 </a:t>
            </a:r>
            <a:r>
              <a:rPr lang="ru-RU" smtClean="0">
                <a:solidFill>
                  <a:schemeClr val="accent6">
                    <a:lumMod val="50000"/>
                  </a:schemeClr>
                </a:solidFill>
                <a:cs typeface="Calibri" panose="020f0502020204030204" pitchFamily="34" charset="0"/>
              </a:rPr>
              <a:t>созыва. Является</a:t>
            </a:r>
            <a:r>
              <a:rPr lang="ru-RU">
                <a:solidFill>
                  <a:schemeClr val="accent6">
                    <a:lumMod val="50000"/>
                  </a:schemeClr>
                </a:solidFill>
                <a:cs typeface="Calibri" panose="020f0502020204030204" pitchFamily="34" charset="0"/>
              </a:rPr>
              <a:t> </a:t>
            </a:r>
            <a:r>
              <a:rPr lang="ru-RU">
                <a:solidFill>
                  <a:schemeClr val="accent6">
                    <a:lumMod val="50000"/>
                  </a:schemeClr>
                </a:solidFill>
                <a:cs typeface="Calibri" panose="020f0502020204030204" pitchFamily="34" charset="0"/>
                <a:hlinkClick r:id="rId2" tooltip="Депутат"/>
              </a:rPr>
              <a:t>депутатом</a:t>
            </a:r>
            <a:r>
              <a:rPr lang="ru-RU">
                <a:solidFill>
                  <a:schemeClr val="accent6">
                    <a:lumMod val="50000"/>
                  </a:schemeClr>
                </a:solidFill>
                <a:cs typeface="Calibri" panose="020f0502020204030204" pitchFamily="34" charset="0"/>
              </a:rPr>
              <a:t> </a:t>
            </a:r>
            <a:r>
              <a:rPr lang="ru-RU">
                <a:solidFill>
                  <a:schemeClr val="accent6">
                    <a:lumMod val="50000"/>
                  </a:schemeClr>
                </a:solidFill>
                <a:cs typeface="Calibri" panose="020f0502020204030204" pitchFamily="34" charset="0"/>
                <a:hlinkClick r:id="rId3" tooltip="Палата представителей (Белоруссия)"/>
              </a:rPr>
              <a:t>Палаты представителей</a:t>
            </a:r>
            <a:r>
              <a:rPr lang="ru-RU">
                <a:solidFill>
                  <a:schemeClr val="accent6">
                    <a:lumMod val="50000"/>
                  </a:schemeClr>
                </a:solidFill>
                <a:cs typeface="Calibri" panose="020f0502020204030204" pitchFamily="34" charset="0"/>
              </a:rPr>
              <a:t> </a:t>
            </a:r>
            <a:r>
              <a:rPr lang="ru-RU">
                <a:solidFill>
                  <a:schemeClr val="accent6">
                    <a:lumMod val="50000"/>
                  </a:schemeClr>
                </a:solidFill>
                <a:cs typeface="Calibri" panose="020f0502020204030204" pitchFamily="34" charset="0"/>
                <a:hlinkClick r:id="rId4" tooltip="Национальное собрание (Белоруссия)"/>
              </a:rPr>
              <a:t>Национального собрания Беларуси</a:t>
            </a:r>
            <a:r>
              <a:rPr lang="ru-RU">
                <a:solidFill>
                  <a:schemeClr val="accent6">
                    <a:lumMod val="50000"/>
                  </a:schemeClr>
                </a:solidFill>
                <a:cs typeface="Calibri" panose="020f0502020204030204" pitchFamily="34" charset="0"/>
              </a:rPr>
              <a:t> </a:t>
            </a:r>
            <a:r>
              <a:rPr lang="ru-RU">
                <a:solidFill>
                  <a:schemeClr val="accent6">
                    <a:lumMod val="50000"/>
                  </a:schemeClr>
                </a:solidFill>
                <a:cs typeface="Calibri" panose="020f0502020204030204" pitchFamily="34" charset="0"/>
                <a:hlinkClick r:id="rId5" tooltip="Список депутатов Палаты представителей Белоруссии VII созыва"/>
              </a:rPr>
              <a:t>VII </a:t>
            </a:r>
            <a:r>
              <a:rPr lang="ru-RU" smtClean="0">
                <a:solidFill>
                  <a:schemeClr val="accent6">
                    <a:lumMod val="50000"/>
                  </a:schemeClr>
                </a:solidFill>
                <a:cs typeface="Calibri" panose="020f0502020204030204" pitchFamily="34" charset="0"/>
                <a:hlinkClick r:id="rId5" tooltip="Список депутатов Палаты представителей Белоруссии VII созыва"/>
              </a:rPr>
              <a:t>созыва</a:t>
            </a:r>
            <a:r>
              <a:rPr lang="ru-RU" smtClean="0">
                <a:solidFill>
                  <a:schemeClr val="accent6">
                    <a:lumMod val="50000"/>
                  </a:schemeClr>
                </a:solidFill>
                <a:cs typeface="Calibri" panose="020f0502020204030204" pitchFamily="34" charset="0"/>
              </a:rPr>
              <a:t>. </a:t>
            </a:r>
            <a:endParaRPr lang="en-US">
              <a:solidFill>
                <a:schemeClr val="accent6">
                  <a:lumMod val="50000"/>
                </a:schemeClr>
              </a:solidFill>
              <a:cs typeface="Calibri" panose="020f050202020403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6"/>
          <a:srcRect l="40999" t="1883"/>
          <a:stretch>
            <a:fillRect/>
          </a:stretch>
        </p:blipFill>
        <p:spPr>
          <a:xfrm>
            <a:off x="383301" y="792419"/>
            <a:ext cx="2517215" cy="314140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921939" y="214020"/>
            <a:ext cx="1993565" cy="1627773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750" y="4361119"/>
            <a:ext cx="2062316" cy="206231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29268413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smtClean="0">
                <a:solidFill>
                  <a:schemeClr val="accent1">
                    <a:lumMod val="50000"/>
                  </a:schemeClr>
                </a:solidFill>
              </a:rPr>
              <a:t>С заботой о здоровье</a:t>
            </a:r>
            <a:endParaRPr lang="ru-RU" b="1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28208" y="1825625"/>
            <a:ext cx="8325592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mtClean="0"/>
              <a:t>	</a:t>
            </a:r>
            <a:r>
              <a:rPr lang="ru-RU" b="1" smtClean="0"/>
              <a:t>Кухта </a:t>
            </a:r>
            <a:r>
              <a:rPr lang="ru-RU" b="1"/>
              <a:t>Виктор </a:t>
            </a:r>
            <a:r>
              <a:rPr lang="ru-RU" b="1" err="1" smtClean="0"/>
              <a:t>Климентьевич </a:t>
            </a:r>
            <a:r>
              <a:rPr lang="ru-RU" smtClean="0"/>
              <a:t>– уроженец Вилейского района. </a:t>
            </a:r>
            <a:r>
              <a:rPr lang="ru-RU"/>
              <a:t>Б</a:t>
            </a:r>
            <a:r>
              <a:rPr lang="ru-RU" smtClean="0"/>
              <a:t>елорусский </a:t>
            </a:r>
            <a:r>
              <a:rPr lang="ru-RU"/>
              <a:t>биохимик. Доктор медицинских наук. Профессор. Заслуженный деятель науки Республики Беларусь</a:t>
            </a:r>
            <a:r>
              <a:rPr lang="ru-RU" smtClean="0"/>
              <a:t>.</a:t>
            </a:r>
            <a:r>
              <a:rPr lang="ru-RU"/>
              <a:t> В 1979 году Кухте В.К. было присвоено ученое звание профессора. </a:t>
            </a:r>
            <a:r>
              <a:rPr lang="ru-RU" smtClean="0"/>
              <a:t>Является </a:t>
            </a:r>
            <a:r>
              <a:rPr lang="ru-RU"/>
              <a:t>автором и соавтором 3 монографий и 2 учебников для студентов медицинских вузов, 215 научных работ. В</a:t>
            </a:r>
            <a:r>
              <a:rPr lang="ru-RU" smtClean="0"/>
              <a:t> </a:t>
            </a:r>
            <a:r>
              <a:rPr lang="ru-RU"/>
              <a:t>1999 году ему было присвоено звание «Заслуженный деятель науки Республики Беларусь».</a:t>
            </a:r>
          </a:p>
          <a:p>
            <a:pPr marL="0" indent="0">
              <a:buNone/>
            </a:pPr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085" y="1358179"/>
            <a:ext cx="2560419" cy="320052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3898" y="1572619"/>
            <a:ext cx="682811" cy="50601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879" y="4558703"/>
            <a:ext cx="2186049" cy="218604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17084" y="61913"/>
            <a:ext cx="1990725" cy="162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3346044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10.0.14393.0"/>
  <p:tag name="AS_RELEASE_DATE" val="2019.12.14"/>
  <p:tag name="AS_TITLE" val="Aspose.Slides for .NET 4.0 Client Profile"/>
  <p:tag name="AS_VERSION" val="19.12"/>
</p:tagLst>
</file>

<file path=ppt/theme/theme1.xml><?xml version="1.0" encoding="utf-8"?>
<a:theme xmlns:r="http://schemas.openxmlformats.org/officeDocument/2006/relationships"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Широкоэкранный</PresentationFormat>
  <Paragraphs>22</Paragraphs>
  <Slides>9</Slides>
  <Notes>0</Notes>
  <TotalTime>149</TotalTime>
  <HiddenSlides>0</HiddenSlides>
  <MMClips>0</MMClips>
  <ScaleCrop>0</ScaleCrop>
  <HeadingPairs>
    <vt:vector baseType="variant" size="6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baseType="lpstr" size="16">
      <vt:lpstr>Arial</vt:lpstr>
      <vt:lpstr>Calibri Light</vt:lpstr>
      <vt:lpstr>Calibri</vt:lpstr>
      <vt:lpstr>Roboto</vt:lpstr>
      <vt:lpstr>Times New Roman</vt:lpstr>
      <vt:lpstr>Open Sans</vt:lpstr>
      <vt:lpstr>Тема Office</vt:lpstr>
      <vt:lpstr>Родина моя Беларусь в лицах</vt:lpstr>
      <vt:lpstr>От весёлых стартов до спортивных вершин</vt:lpstr>
      <vt:lpstr>Семья – начало всех начал</vt:lpstr>
      <vt:lpstr>В этой красе величавой есть доля труда моего</vt:lpstr>
      <vt:lpstr>Хранители прекрасного</vt:lpstr>
      <vt:lpstr>Славные имена в науке и образовании</vt:lpstr>
      <vt:lpstr>Защитники Отечества</vt:lpstr>
      <vt:lpstr>Преданные делу и стране</vt:lpstr>
      <vt:lpstr>С заботой о здоровье</vt:lpstr>
    </vt:vector>
  </TitlesOfParts>
  <LinksUpToDate>0</LinksUpToDate>
  <SharedDoc>0</SharedDoc>
  <HyperlinksChanged>0</HyperlinksChanged>
  <Application>Aspose.Slides for .NET</Application>
  <AppVersion>19.1200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Родина моя  Беларусь в лицах</dc:title>
  <dc:creator>HP</dc:creator>
  <cp:lastModifiedBy>Ольга Владимировна</cp:lastModifiedBy>
  <cp:revision>18</cp:revision>
  <dcterms:created xsi:type="dcterms:W3CDTF">2024-02-18T17:33:59Z</dcterms:created>
  <dcterms:modified xsi:type="dcterms:W3CDTF">2024-05-07T08:35:39Z</dcterms:modified>
</cp:coreProperties>
</file>